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58" r:id="rId3"/>
    <p:sldId id="259" r:id="rId4"/>
    <p:sldId id="264" r:id="rId5"/>
    <p:sldId id="263" r:id="rId6"/>
    <p:sldId id="260" r:id="rId7"/>
    <p:sldId id="261" r:id="rId8"/>
    <p:sldId id="265" r:id="rId9"/>
    <p:sldId id="266" r:id="rId10"/>
    <p:sldId id="267" r:id="rId11"/>
    <p:sldId id="268"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1" d="100"/>
          <a:sy n="51" d="100"/>
        </p:scale>
        <p:origin x="1256"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EEC6-4B70-48B0-AC72-7FFE71CF40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DD2EB01-6E3F-4312-8F97-23D4531FDF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53DC157-3EB7-4D28-BD54-BAA0531BEEA5}"/>
              </a:ext>
            </a:extLst>
          </p:cNvPr>
          <p:cNvSpPr>
            <a:spLocks noGrp="1"/>
          </p:cNvSpPr>
          <p:nvPr>
            <p:ph type="dt" sz="half" idx="10"/>
          </p:nvPr>
        </p:nvSpPr>
        <p:spPr/>
        <p:txBody>
          <a:bodyPr/>
          <a:lstStyle/>
          <a:p>
            <a:fld id="{9B8C408E-F148-48C2-B281-9B99C30609F7}" type="datetimeFigureOut">
              <a:rPr lang="en-IN" smtClean="0"/>
              <a:t>07-08-2024</a:t>
            </a:fld>
            <a:endParaRPr lang="en-IN"/>
          </a:p>
        </p:txBody>
      </p:sp>
      <p:sp>
        <p:nvSpPr>
          <p:cNvPr id="5" name="Footer Placeholder 4">
            <a:extLst>
              <a:ext uri="{FF2B5EF4-FFF2-40B4-BE49-F238E27FC236}">
                <a16:creationId xmlns:a16="http://schemas.microsoft.com/office/drawing/2014/main" id="{771C576B-9C26-447F-9152-E938A1BC4D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B369E2-209B-4BB4-9D60-025A019DF2F0}"/>
              </a:ext>
            </a:extLst>
          </p:cNvPr>
          <p:cNvSpPr>
            <a:spLocks noGrp="1"/>
          </p:cNvSpPr>
          <p:nvPr>
            <p:ph type="sldNum" sz="quarter" idx="12"/>
          </p:nvPr>
        </p:nvSpPr>
        <p:spPr/>
        <p:txBody>
          <a:bodyPr/>
          <a:lstStyle/>
          <a:p>
            <a:fld id="{D633EDFF-7ECF-4C8D-BE05-8DE6B4B36DE5}" type="slidenum">
              <a:rPr lang="en-IN" smtClean="0"/>
              <a:t>‹#›</a:t>
            </a:fld>
            <a:endParaRPr lang="en-IN"/>
          </a:p>
        </p:txBody>
      </p:sp>
    </p:spTree>
    <p:extLst>
      <p:ext uri="{BB962C8B-B14F-4D97-AF65-F5344CB8AC3E}">
        <p14:creationId xmlns:p14="http://schemas.microsoft.com/office/powerpoint/2010/main" val="3774687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6851E-DA8C-4152-9143-D00B6933134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1AB189-5D45-487F-8A96-5F40A3AA70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7438F8-6CE9-4853-932E-0F10CD1CB1D3}"/>
              </a:ext>
            </a:extLst>
          </p:cNvPr>
          <p:cNvSpPr>
            <a:spLocks noGrp="1"/>
          </p:cNvSpPr>
          <p:nvPr>
            <p:ph type="dt" sz="half" idx="10"/>
          </p:nvPr>
        </p:nvSpPr>
        <p:spPr/>
        <p:txBody>
          <a:bodyPr/>
          <a:lstStyle/>
          <a:p>
            <a:fld id="{9B8C408E-F148-48C2-B281-9B99C30609F7}" type="datetimeFigureOut">
              <a:rPr lang="en-IN" smtClean="0"/>
              <a:t>07-08-2024</a:t>
            </a:fld>
            <a:endParaRPr lang="en-IN"/>
          </a:p>
        </p:txBody>
      </p:sp>
      <p:sp>
        <p:nvSpPr>
          <p:cNvPr id="5" name="Footer Placeholder 4">
            <a:extLst>
              <a:ext uri="{FF2B5EF4-FFF2-40B4-BE49-F238E27FC236}">
                <a16:creationId xmlns:a16="http://schemas.microsoft.com/office/drawing/2014/main" id="{B8F6A58C-0FFD-418D-8864-727846943A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198B2F-2E2B-4736-8887-E80D540E7FA1}"/>
              </a:ext>
            </a:extLst>
          </p:cNvPr>
          <p:cNvSpPr>
            <a:spLocks noGrp="1"/>
          </p:cNvSpPr>
          <p:nvPr>
            <p:ph type="sldNum" sz="quarter" idx="12"/>
          </p:nvPr>
        </p:nvSpPr>
        <p:spPr/>
        <p:txBody>
          <a:bodyPr/>
          <a:lstStyle/>
          <a:p>
            <a:fld id="{D633EDFF-7ECF-4C8D-BE05-8DE6B4B36DE5}" type="slidenum">
              <a:rPr lang="en-IN" smtClean="0"/>
              <a:t>‹#›</a:t>
            </a:fld>
            <a:endParaRPr lang="en-IN"/>
          </a:p>
        </p:txBody>
      </p:sp>
    </p:spTree>
    <p:extLst>
      <p:ext uri="{BB962C8B-B14F-4D97-AF65-F5344CB8AC3E}">
        <p14:creationId xmlns:p14="http://schemas.microsoft.com/office/powerpoint/2010/main" val="4095686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764707-A652-40EF-B258-8D3A410342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AA8FFD-2890-4815-94DD-B67C5CC0F1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CDF053-98E6-43CA-88F8-2431EBDC4B70}"/>
              </a:ext>
            </a:extLst>
          </p:cNvPr>
          <p:cNvSpPr>
            <a:spLocks noGrp="1"/>
          </p:cNvSpPr>
          <p:nvPr>
            <p:ph type="dt" sz="half" idx="10"/>
          </p:nvPr>
        </p:nvSpPr>
        <p:spPr/>
        <p:txBody>
          <a:bodyPr/>
          <a:lstStyle/>
          <a:p>
            <a:fld id="{9B8C408E-F148-48C2-B281-9B99C30609F7}" type="datetimeFigureOut">
              <a:rPr lang="en-IN" smtClean="0"/>
              <a:t>07-08-2024</a:t>
            </a:fld>
            <a:endParaRPr lang="en-IN"/>
          </a:p>
        </p:txBody>
      </p:sp>
      <p:sp>
        <p:nvSpPr>
          <p:cNvPr id="5" name="Footer Placeholder 4">
            <a:extLst>
              <a:ext uri="{FF2B5EF4-FFF2-40B4-BE49-F238E27FC236}">
                <a16:creationId xmlns:a16="http://schemas.microsoft.com/office/drawing/2014/main" id="{3DC881CE-9EA8-4A0C-9346-17204DA2BB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84DFEA-A5B8-4123-A733-6A8C17A25B60}"/>
              </a:ext>
            </a:extLst>
          </p:cNvPr>
          <p:cNvSpPr>
            <a:spLocks noGrp="1"/>
          </p:cNvSpPr>
          <p:nvPr>
            <p:ph type="sldNum" sz="quarter" idx="12"/>
          </p:nvPr>
        </p:nvSpPr>
        <p:spPr/>
        <p:txBody>
          <a:bodyPr/>
          <a:lstStyle/>
          <a:p>
            <a:fld id="{D633EDFF-7ECF-4C8D-BE05-8DE6B4B36DE5}" type="slidenum">
              <a:rPr lang="en-IN" smtClean="0"/>
              <a:t>‹#›</a:t>
            </a:fld>
            <a:endParaRPr lang="en-IN"/>
          </a:p>
        </p:txBody>
      </p:sp>
    </p:spTree>
    <p:extLst>
      <p:ext uri="{BB962C8B-B14F-4D97-AF65-F5344CB8AC3E}">
        <p14:creationId xmlns:p14="http://schemas.microsoft.com/office/powerpoint/2010/main" val="4143659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D94A-DEFB-4FF5-9527-B8218DF5A79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B98127-A0CE-41BA-BCFE-6BA2F3BAC2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0814BE-41DC-4914-A2A7-5D4E4BAE3E90}"/>
              </a:ext>
            </a:extLst>
          </p:cNvPr>
          <p:cNvSpPr>
            <a:spLocks noGrp="1"/>
          </p:cNvSpPr>
          <p:nvPr>
            <p:ph type="dt" sz="half" idx="10"/>
          </p:nvPr>
        </p:nvSpPr>
        <p:spPr/>
        <p:txBody>
          <a:bodyPr/>
          <a:lstStyle/>
          <a:p>
            <a:fld id="{9B8C408E-F148-48C2-B281-9B99C30609F7}" type="datetimeFigureOut">
              <a:rPr lang="en-IN" smtClean="0"/>
              <a:t>07-08-2024</a:t>
            </a:fld>
            <a:endParaRPr lang="en-IN"/>
          </a:p>
        </p:txBody>
      </p:sp>
      <p:sp>
        <p:nvSpPr>
          <p:cNvPr id="5" name="Footer Placeholder 4">
            <a:extLst>
              <a:ext uri="{FF2B5EF4-FFF2-40B4-BE49-F238E27FC236}">
                <a16:creationId xmlns:a16="http://schemas.microsoft.com/office/drawing/2014/main" id="{0F3B86CE-EA2C-4181-B312-39103F4B5A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12F97F-F822-4736-8498-287D6A6A79DD}"/>
              </a:ext>
            </a:extLst>
          </p:cNvPr>
          <p:cNvSpPr>
            <a:spLocks noGrp="1"/>
          </p:cNvSpPr>
          <p:nvPr>
            <p:ph type="sldNum" sz="quarter" idx="12"/>
          </p:nvPr>
        </p:nvSpPr>
        <p:spPr/>
        <p:txBody>
          <a:bodyPr/>
          <a:lstStyle/>
          <a:p>
            <a:fld id="{D633EDFF-7ECF-4C8D-BE05-8DE6B4B36DE5}" type="slidenum">
              <a:rPr lang="en-IN" smtClean="0"/>
              <a:t>‹#›</a:t>
            </a:fld>
            <a:endParaRPr lang="en-IN"/>
          </a:p>
        </p:txBody>
      </p:sp>
    </p:spTree>
    <p:extLst>
      <p:ext uri="{BB962C8B-B14F-4D97-AF65-F5344CB8AC3E}">
        <p14:creationId xmlns:p14="http://schemas.microsoft.com/office/powerpoint/2010/main" val="292056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154F-8243-4DA9-BA14-E1FA424F1C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9906980-2484-4003-AE47-9A257E8E9E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0BD484-236A-4F59-BC3C-48B68A277365}"/>
              </a:ext>
            </a:extLst>
          </p:cNvPr>
          <p:cNvSpPr>
            <a:spLocks noGrp="1"/>
          </p:cNvSpPr>
          <p:nvPr>
            <p:ph type="dt" sz="half" idx="10"/>
          </p:nvPr>
        </p:nvSpPr>
        <p:spPr/>
        <p:txBody>
          <a:bodyPr/>
          <a:lstStyle/>
          <a:p>
            <a:fld id="{9B8C408E-F148-48C2-B281-9B99C30609F7}" type="datetimeFigureOut">
              <a:rPr lang="en-IN" smtClean="0"/>
              <a:t>07-08-2024</a:t>
            </a:fld>
            <a:endParaRPr lang="en-IN"/>
          </a:p>
        </p:txBody>
      </p:sp>
      <p:sp>
        <p:nvSpPr>
          <p:cNvPr id="5" name="Footer Placeholder 4">
            <a:extLst>
              <a:ext uri="{FF2B5EF4-FFF2-40B4-BE49-F238E27FC236}">
                <a16:creationId xmlns:a16="http://schemas.microsoft.com/office/drawing/2014/main" id="{9CC40155-E8C9-4D95-B5F6-547499516E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DFA985-873D-4EC2-8FD7-BD70B4E06268}"/>
              </a:ext>
            </a:extLst>
          </p:cNvPr>
          <p:cNvSpPr>
            <a:spLocks noGrp="1"/>
          </p:cNvSpPr>
          <p:nvPr>
            <p:ph type="sldNum" sz="quarter" idx="12"/>
          </p:nvPr>
        </p:nvSpPr>
        <p:spPr/>
        <p:txBody>
          <a:bodyPr/>
          <a:lstStyle/>
          <a:p>
            <a:fld id="{D633EDFF-7ECF-4C8D-BE05-8DE6B4B36DE5}" type="slidenum">
              <a:rPr lang="en-IN" smtClean="0"/>
              <a:t>‹#›</a:t>
            </a:fld>
            <a:endParaRPr lang="en-IN"/>
          </a:p>
        </p:txBody>
      </p:sp>
    </p:spTree>
    <p:extLst>
      <p:ext uri="{BB962C8B-B14F-4D97-AF65-F5344CB8AC3E}">
        <p14:creationId xmlns:p14="http://schemas.microsoft.com/office/powerpoint/2010/main" val="487422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D010-AAFA-4E17-8E4B-BDD352FCA4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4B38B6D-9F9D-42B7-A66A-393E2DCD25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55821D6-388F-4AD0-AC81-0F7B55AD94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266F9C6-55EF-4F98-9C7A-395DDB61FD64}"/>
              </a:ext>
            </a:extLst>
          </p:cNvPr>
          <p:cNvSpPr>
            <a:spLocks noGrp="1"/>
          </p:cNvSpPr>
          <p:nvPr>
            <p:ph type="dt" sz="half" idx="10"/>
          </p:nvPr>
        </p:nvSpPr>
        <p:spPr/>
        <p:txBody>
          <a:bodyPr/>
          <a:lstStyle/>
          <a:p>
            <a:fld id="{9B8C408E-F148-48C2-B281-9B99C30609F7}" type="datetimeFigureOut">
              <a:rPr lang="en-IN" smtClean="0"/>
              <a:t>07-08-2024</a:t>
            </a:fld>
            <a:endParaRPr lang="en-IN"/>
          </a:p>
        </p:txBody>
      </p:sp>
      <p:sp>
        <p:nvSpPr>
          <p:cNvPr id="6" name="Footer Placeholder 5">
            <a:extLst>
              <a:ext uri="{FF2B5EF4-FFF2-40B4-BE49-F238E27FC236}">
                <a16:creationId xmlns:a16="http://schemas.microsoft.com/office/drawing/2014/main" id="{8E9C9804-1744-406E-B74A-94E3349695C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8F87CF-A0D3-4C54-8CC1-0B80BE2EDBBC}"/>
              </a:ext>
            </a:extLst>
          </p:cNvPr>
          <p:cNvSpPr>
            <a:spLocks noGrp="1"/>
          </p:cNvSpPr>
          <p:nvPr>
            <p:ph type="sldNum" sz="quarter" idx="12"/>
          </p:nvPr>
        </p:nvSpPr>
        <p:spPr/>
        <p:txBody>
          <a:bodyPr/>
          <a:lstStyle/>
          <a:p>
            <a:fld id="{D633EDFF-7ECF-4C8D-BE05-8DE6B4B36DE5}" type="slidenum">
              <a:rPr lang="en-IN" smtClean="0"/>
              <a:t>‹#›</a:t>
            </a:fld>
            <a:endParaRPr lang="en-IN"/>
          </a:p>
        </p:txBody>
      </p:sp>
    </p:spTree>
    <p:extLst>
      <p:ext uri="{BB962C8B-B14F-4D97-AF65-F5344CB8AC3E}">
        <p14:creationId xmlns:p14="http://schemas.microsoft.com/office/powerpoint/2010/main" val="4208228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9C548-1E49-4A20-B665-D0381C46E39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E6EB77E-7778-4C7F-A4A1-5D1E36B160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17B35D-003D-4873-9A4D-226AB3FB9D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D2F1201-D73D-4113-8520-2724C6552E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A242F2-4071-4563-BCB2-0E3F53B8D9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CB5B7C1-8BF0-4F3D-9C54-6324376BEC2A}"/>
              </a:ext>
            </a:extLst>
          </p:cNvPr>
          <p:cNvSpPr>
            <a:spLocks noGrp="1"/>
          </p:cNvSpPr>
          <p:nvPr>
            <p:ph type="dt" sz="half" idx="10"/>
          </p:nvPr>
        </p:nvSpPr>
        <p:spPr/>
        <p:txBody>
          <a:bodyPr/>
          <a:lstStyle/>
          <a:p>
            <a:fld id="{9B8C408E-F148-48C2-B281-9B99C30609F7}" type="datetimeFigureOut">
              <a:rPr lang="en-IN" smtClean="0"/>
              <a:t>07-08-2024</a:t>
            </a:fld>
            <a:endParaRPr lang="en-IN"/>
          </a:p>
        </p:txBody>
      </p:sp>
      <p:sp>
        <p:nvSpPr>
          <p:cNvPr id="8" name="Footer Placeholder 7">
            <a:extLst>
              <a:ext uri="{FF2B5EF4-FFF2-40B4-BE49-F238E27FC236}">
                <a16:creationId xmlns:a16="http://schemas.microsoft.com/office/drawing/2014/main" id="{422999C9-FAEA-4F76-B442-A36E4AA7C2A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8AF8E57-1F59-46F5-8CB8-1D3362EFEF97}"/>
              </a:ext>
            </a:extLst>
          </p:cNvPr>
          <p:cNvSpPr>
            <a:spLocks noGrp="1"/>
          </p:cNvSpPr>
          <p:nvPr>
            <p:ph type="sldNum" sz="quarter" idx="12"/>
          </p:nvPr>
        </p:nvSpPr>
        <p:spPr/>
        <p:txBody>
          <a:bodyPr/>
          <a:lstStyle/>
          <a:p>
            <a:fld id="{D633EDFF-7ECF-4C8D-BE05-8DE6B4B36DE5}" type="slidenum">
              <a:rPr lang="en-IN" smtClean="0"/>
              <a:t>‹#›</a:t>
            </a:fld>
            <a:endParaRPr lang="en-IN"/>
          </a:p>
        </p:txBody>
      </p:sp>
    </p:spTree>
    <p:extLst>
      <p:ext uri="{BB962C8B-B14F-4D97-AF65-F5344CB8AC3E}">
        <p14:creationId xmlns:p14="http://schemas.microsoft.com/office/powerpoint/2010/main" val="4020528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01050-07BC-4BC8-A247-C11CA147B82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9BD6162-FD3A-4462-8065-95F77CCD1CE5}"/>
              </a:ext>
            </a:extLst>
          </p:cNvPr>
          <p:cNvSpPr>
            <a:spLocks noGrp="1"/>
          </p:cNvSpPr>
          <p:nvPr>
            <p:ph type="dt" sz="half" idx="10"/>
          </p:nvPr>
        </p:nvSpPr>
        <p:spPr/>
        <p:txBody>
          <a:bodyPr/>
          <a:lstStyle/>
          <a:p>
            <a:fld id="{9B8C408E-F148-48C2-B281-9B99C30609F7}" type="datetimeFigureOut">
              <a:rPr lang="en-IN" smtClean="0"/>
              <a:t>07-08-2024</a:t>
            </a:fld>
            <a:endParaRPr lang="en-IN"/>
          </a:p>
        </p:txBody>
      </p:sp>
      <p:sp>
        <p:nvSpPr>
          <p:cNvPr id="4" name="Footer Placeholder 3">
            <a:extLst>
              <a:ext uri="{FF2B5EF4-FFF2-40B4-BE49-F238E27FC236}">
                <a16:creationId xmlns:a16="http://schemas.microsoft.com/office/drawing/2014/main" id="{B29E0629-48D8-4EE7-A45A-C314D4F7930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9F119D7-C600-46A1-BDAA-487167985251}"/>
              </a:ext>
            </a:extLst>
          </p:cNvPr>
          <p:cNvSpPr>
            <a:spLocks noGrp="1"/>
          </p:cNvSpPr>
          <p:nvPr>
            <p:ph type="sldNum" sz="quarter" idx="12"/>
          </p:nvPr>
        </p:nvSpPr>
        <p:spPr/>
        <p:txBody>
          <a:bodyPr/>
          <a:lstStyle/>
          <a:p>
            <a:fld id="{D633EDFF-7ECF-4C8D-BE05-8DE6B4B36DE5}" type="slidenum">
              <a:rPr lang="en-IN" smtClean="0"/>
              <a:t>‹#›</a:t>
            </a:fld>
            <a:endParaRPr lang="en-IN"/>
          </a:p>
        </p:txBody>
      </p:sp>
    </p:spTree>
    <p:extLst>
      <p:ext uri="{BB962C8B-B14F-4D97-AF65-F5344CB8AC3E}">
        <p14:creationId xmlns:p14="http://schemas.microsoft.com/office/powerpoint/2010/main" val="1641980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6CDED6-4945-4395-A26F-34AFACFAEEC6}"/>
              </a:ext>
            </a:extLst>
          </p:cNvPr>
          <p:cNvSpPr>
            <a:spLocks noGrp="1"/>
          </p:cNvSpPr>
          <p:nvPr>
            <p:ph type="dt" sz="half" idx="10"/>
          </p:nvPr>
        </p:nvSpPr>
        <p:spPr/>
        <p:txBody>
          <a:bodyPr/>
          <a:lstStyle/>
          <a:p>
            <a:fld id="{9B8C408E-F148-48C2-B281-9B99C30609F7}" type="datetimeFigureOut">
              <a:rPr lang="en-IN" smtClean="0"/>
              <a:t>07-08-2024</a:t>
            </a:fld>
            <a:endParaRPr lang="en-IN"/>
          </a:p>
        </p:txBody>
      </p:sp>
      <p:sp>
        <p:nvSpPr>
          <p:cNvPr id="3" name="Footer Placeholder 2">
            <a:extLst>
              <a:ext uri="{FF2B5EF4-FFF2-40B4-BE49-F238E27FC236}">
                <a16:creationId xmlns:a16="http://schemas.microsoft.com/office/drawing/2014/main" id="{AB22296A-B0FC-41CA-92B9-777636AD796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B981D73-E67C-42FA-A52E-C663119D4198}"/>
              </a:ext>
            </a:extLst>
          </p:cNvPr>
          <p:cNvSpPr>
            <a:spLocks noGrp="1"/>
          </p:cNvSpPr>
          <p:nvPr>
            <p:ph type="sldNum" sz="quarter" idx="12"/>
          </p:nvPr>
        </p:nvSpPr>
        <p:spPr/>
        <p:txBody>
          <a:bodyPr/>
          <a:lstStyle/>
          <a:p>
            <a:fld id="{D633EDFF-7ECF-4C8D-BE05-8DE6B4B36DE5}" type="slidenum">
              <a:rPr lang="en-IN" smtClean="0"/>
              <a:t>‹#›</a:t>
            </a:fld>
            <a:endParaRPr lang="en-IN"/>
          </a:p>
        </p:txBody>
      </p:sp>
    </p:spTree>
    <p:extLst>
      <p:ext uri="{BB962C8B-B14F-4D97-AF65-F5344CB8AC3E}">
        <p14:creationId xmlns:p14="http://schemas.microsoft.com/office/powerpoint/2010/main" val="1129113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69E2C-1566-4B0F-A3A8-7584225C37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F22831B-C65E-4747-87FF-C0A3E49A89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BCC0121-3E7C-4857-99AC-D382685147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0477E3-D33D-4648-9C22-9DDE9247FCB5}"/>
              </a:ext>
            </a:extLst>
          </p:cNvPr>
          <p:cNvSpPr>
            <a:spLocks noGrp="1"/>
          </p:cNvSpPr>
          <p:nvPr>
            <p:ph type="dt" sz="half" idx="10"/>
          </p:nvPr>
        </p:nvSpPr>
        <p:spPr/>
        <p:txBody>
          <a:bodyPr/>
          <a:lstStyle/>
          <a:p>
            <a:fld id="{9B8C408E-F148-48C2-B281-9B99C30609F7}" type="datetimeFigureOut">
              <a:rPr lang="en-IN" smtClean="0"/>
              <a:t>07-08-2024</a:t>
            </a:fld>
            <a:endParaRPr lang="en-IN"/>
          </a:p>
        </p:txBody>
      </p:sp>
      <p:sp>
        <p:nvSpPr>
          <p:cNvPr id="6" name="Footer Placeholder 5">
            <a:extLst>
              <a:ext uri="{FF2B5EF4-FFF2-40B4-BE49-F238E27FC236}">
                <a16:creationId xmlns:a16="http://schemas.microsoft.com/office/drawing/2014/main" id="{065336ED-4FA4-447F-BB2D-AEE3F1C1C9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600848-FCA1-4CFE-934C-0F411CFF063E}"/>
              </a:ext>
            </a:extLst>
          </p:cNvPr>
          <p:cNvSpPr>
            <a:spLocks noGrp="1"/>
          </p:cNvSpPr>
          <p:nvPr>
            <p:ph type="sldNum" sz="quarter" idx="12"/>
          </p:nvPr>
        </p:nvSpPr>
        <p:spPr/>
        <p:txBody>
          <a:bodyPr/>
          <a:lstStyle/>
          <a:p>
            <a:fld id="{D633EDFF-7ECF-4C8D-BE05-8DE6B4B36DE5}" type="slidenum">
              <a:rPr lang="en-IN" smtClean="0"/>
              <a:t>‹#›</a:t>
            </a:fld>
            <a:endParaRPr lang="en-IN"/>
          </a:p>
        </p:txBody>
      </p:sp>
    </p:spTree>
    <p:extLst>
      <p:ext uri="{BB962C8B-B14F-4D97-AF65-F5344CB8AC3E}">
        <p14:creationId xmlns:p14="http://schemas.microsoft.com/office/powerpoint/2010/main" val="70847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F2EAA-5390-48DA-A652-8FE103CC8A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7EEE10F-1A2E-4821-BB8B-285FBC43B3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95D45B5-D5DE-45A0-9DBD-5697ECB7ED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F04E2D-433A-4107-AF7E-A420719AB526}"/>
              </a:ext>
            </a:extLst>
          </p:cNvPr>
          <p:cNvSpPr>
            <a:spLocks noGrp="1"/>
          </p:cNvSpPr>
          <p:nvPr>
            <p:ph type="dt" sz="half" idx="10"/>
          </p:nvPr>
        </p:nvSpPr>
        <p:spPr/>
        <p:txBody>
          <a:bodyPr/>
          <a:lstStyle/>
          <a:p>
            <a:fld id="{9B8C408E-F148-48C2-B281-9B99C30609F7}" type="datetimeFigureOut">
              <a:rPr lang="en-IN" smtClean="0"/>
              <a:t>07-08-2024</a:t>
            </a:fld>
            <a:endParaRPr lang="en-IN"/>
          </a:p>
        </p:txBody>
      </p:sp>
      <p:sp>
        <p:nvSpPr>
          <p:cNvPr id="6" name="Footer Placeholder 5">
            <a:extLst>
              <a:ext uri="{FF2B5EF4-FFF2-40B4-BE49-F238E27FC236}">
                <a16:creationId xmlns:a16="http://schemas.microsoft.com/office/drawing/2014/main" id="{FC2B6FD9-5E60-47B3-9B28-A22EC5008B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A82F53-409D-4889-8EF4-B9DC188BAE2F}"/>
              </a:ext>
            </a:extLst>
          </p:cNvPr>
          <p:cNvSpPr>
            <a:spLocks noGrp="1"/>
          </p:cNvSpPr>
          <p:nvPr>
            <p:ph type="sldNum" sz="quarter" idx="12"/>
          </p:nvPr>
        </p:nvSpPr>
        <p:spPr/>
        <p:txBody>
          <a:bodyPr/>
          <a:lstStyle/>
          <a:p>
            <a:fld id="{D633EDFF-7ECF-4C8D-BE05-8DE6B4B36DE5}" type="slidenum">
              <a:rPr lang="en-IN" smtClean="0"/>
              <a:t>‹#›</a:t>
            </a:fld>
            <a:endParaRPr lang="en-IN"/>
          </a:p>
        </p:txBody>
      </p:sp>
    </p:spTree>
    <p:extLst>
      <p:ext uri="{BB962C8B-B14F-4D97-AF65-F5344CB8AC3E}">
        <p14:creationId xmlns:p14="http://schemas.microsoft.com/office/powerpoint/2010/main" val="2720620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1B7BB1-33F6-4466-A874-CFB022D180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1F915E-409D-44B4-9DC7-8E430676FB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656F4C-EA31-409D-95C0-96BE5FA976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8C408E-F148-48C2-B281-9B99C30609F7}" type="datetimeFigureOut">
              <a:rPr lang="en-IN" smtClean="0"/>
              <a:t>07-08-2024</a:t>
            </a:fld>
            <a:endParaRPr lang="en-IN"/>
          </a:p>
        </p:txBody>
      </p:sp>
      <p:sp>
        <p:nvSpPr>
          <p:cNvPr id="5" name="Footer Placeholder 4">
            <a:extLst>
              <a:ext uri="{FF2B5EF4-FFF2-40B4-BE49-F238E27FC236}">
                <a16:creationId xmlns:a16="http://schemas.microsoft.com/office/drawing/2014/main" id="{288509F1-2EED-465B-BD3C-CF1A0CD674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7C6903F-FBE0-46B4-8283-0E3AF7DE25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33EDFF-7ECF-4C8D-BE05-8DE6B4B36DE5}" type="slidenum">
              <a:rPr lang="en-IN" smtClean="0"/>
              <a:t>‹#›</a:t>
            </a:fld>
            <a:endParaRPr lang="en-IN"/>
          </a:p>
        </p:txBody>
      </p:sp>
    </p:spTree>
    <p:extLst>
      <p:ext uri="{BB962C8B-B14F-4D97-AF65-F5344CB8AC3E}">
        <p14:creationId xmlns:p14="http://schemas.microsoft.com/office/powerpoint/2010/main" val="3531309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dreamstime.com/happy-young-cashier-workwear-looking-customer-sitting-workplace-against-display-counter-line-food-products-image249392119"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xml"/><Relationship Id="rId5" Type="http://schemas.openxmlformats.org/officeDocument/2006/relationships/hyperlink" Target="https://www.alamy.com/stock-photo-the-shop-is-closed-37307801.html" TargetMode="Externa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B3ECA1-C40F-48FA-AB35-B599B34EED62}"/>
              </a:ext>
            </a:extLst>
          </p:cNvPr>
          <p:cNvPicPr>
            <a:picLocks noChangeAspect="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sharpenSoften amount="-29000"/>
                    </a14:imgEffect>
                    <a14:imgEffect>
                      <a14:colorTemperature colorTemp="7910"/>
                    </a14:imgEffect>
                    <a14:imgEffect>
                      <a14:saturation sat="175000"/>
                    </a14:imgEffect>
                    <a14:imgEffect>
                      <a14:brightnessContrast bright="-54000" contrast="-38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b="9055"/>
          <a:stretch/>
        </p:blipFill>
        <p:spPr>
          <a:xfrm>
            <a:off x="0" y="0"/>
            <a:ext cx="12192000" cy="6858000"/>
          </a:xfrm>
          <a:prstGeom prst="rect">
            <a:avLst/>
          </a:prstGeom>
          <a:noFill/>
          <a:ln>
            <a:noFill/>
          </a:ln>
          <a:effectLst>
            <a:glow>
              <a:schemeClr val="accent1"/>
            </a:glow>
          </a:effectLst>
        </p:spPr>
      </p:pic>
      <p:sp>
        <p:nvSpPr>
          <p:cNvPr id="5" name="TextBox 4">
            <a:extLst>
              <a:ext uri="{FF2B5EF4-FFF2-40B4-BE49-F238E27FC236}">
                <a16:creationId xmlns:a16="http://schemas.microsoft.com/office/drawing/2014/main" id="{59872707-3136-47A7-B79E-A06340BCC209}"/>
              </a:ext>
            </a:extLst>
          </p:cNvPr>
          <p:cNvSpPr txBox="1"/>
          <p:nvPr/>
        </p:nvSpPr>
        <p:spPr>
          <a:xfrm>
            <a:off x="554164" y="3036585"/>
            <a:ext cx="7855027" cy="784830"/>
          </a:xfrm>
          <a:prstGeom prst="rect">
            <a:avLst/>
          </a:prstGeom>
          <a:noFill/>
        </p:spPr>
        <p:txBody>
          <a:bodyPr wrap="square" rtlCol="0">
            <a:spAutoFit/>
          </a:bodyPr>
          <a:lstStyle/>
          <a:p>
            <a:r>
              <a:rPr lang="en-US" sz="4500" b="1" dirty="0">
                <a:solidFill>
                  <a:schemeClr val="bg1"/>
                </a:solidFill>
              </a:rPr>
              <a:t>Customer’s transaction analysis</a:t>
            </a:r>
            <a:endParaRPr lang="en-IN" sz="4500" b="1" dirty="0">
              <a:solidFill>
                <a:schemeClr val="bg1"/>
              </a:solidFill>
            </a:endParaRPr>
          </a:p>
        </p:txBody>
      </p:sp>
    </p:spTree>
    <p:extLst>
      <p:ext uri="{BB962C8B-B14F-4D97-AF65-F5344CB8AC3E}">
        <p14:creationId xmlns:p14="http://schemas.microsoft.com/office/powerpoint/2010/main" val="14310729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45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C4A328-9F6D-4FD0-8E7E-4963101E3620}"/>
              </a:ext>
            </a:extLst>
          </p:cNvPr>
          <p:cNvSpPr txBox="1"/>
          <p:nvPr/>
        </p:nvSpPr>
        <p:spPr>
          <a:xfrm>
            <a:off x="475988" y="228723"/>
            <a:ext cx="2555310" cy="430887"/>
          </a:xfrm>
          <a:prstGeom prst="rect">
            <a:avLst/>
          </a:prstGeom>
          <a:noFill/>
        </p:spPr>
        <p:txBody>
          <a:bodyPr wrap="square" rtlCol="0">
            <a:spAutoFit/>
          </a:bodyPr>
          <a:lstStyle/>
          <a:p>
            <a:r>
              <a:rPr lang="en-US" sz="2200" b="1" dirty="0">
                <a:solidFill>
                  <a:schemeClr val="bg1"/>
                </a:solidFill>
              </a:rPr>
              <a:t>Query’s Result set</a:t>
            </a:r>
            <a:endParaRPr lang="en-IN" sz="2200" b="1" dirty="0">
              <a:solidFill>
                <a:schemeClr val="bg1"/>
              </a:solidFill>
            </a:endParaRPr>
          </a:p>
        </p:txBody>
      </p:sp>
      <p:pic>
        <p:nvPicPr>
          <p:cNvPr id="4" name="Picture 3">
            <a:extLst>
              <a:ext uri="{FF2B5EF4-FFF2-40B4-BE49-F238E27FC236}">
                <a16:creationId xmlns:a16="http://schemas.microsoft.com/office/drawing/2014/main" id="{DE0D3ED3-001B-430B-9CE7-390F1509D987}"/>
              </a:ext>
            </a:extLst>
          </p:cNvPr>
          <p:cNvPicPr>
            <a:picLocks noChangeAspect="1"/>
          </p:cNvPicPr>
          <p:nvPr/>
        </p:nvPicPr>
        <p:blipFill>
          <a:blip r:embed="rId2"/>
          <a:stretch>
            <a:fillRect/>
          </a:stretch>
        </p:blipFill>
        <p:spPr>
          <a:xfrm>
            <a:off x="475987" y="831657"/>
            <a:ext cx="8379914" cy="4316540"/>
          </a:xfrm>
          <a:prstGeom prst="rect">
            <a:avLst/>
          </a:prstGeom>
          <a:ln w="19050">
            <a:solidFill>
              <a:schemeClr val="accent2">
                <a:lumMod val="75000"/>
              </a:schemeClr>
            </a:solidFill>
          </a:ln>
        </p:spPr>
      </p:pic>
      <p:pic>
        <p:nvPicPr>
          <p:cNvPr id="5" name="Picture 4">
            <a:extLst>
              <a:ext uri="{FF2B5EF4-FFF2-40B4-BE49-F238E27FC236}">
                <a16:creationId xmlns:a16="http://schemas.microsoft.com/office/drawing/2014/main" id="{D21466EC-6E45-45D1-8271-1627BD0E34C7}"/>
              </a:ext>
            </a:extLst>
          </p:cNvPr>
          <p:cNvPicPr>
            <a:picLocks noChangeAspect="1"/>
          </p:cNvPicPr>
          <p:nvPr/>
        </p:nvPicPr>
        <p:blipFill>
          <a:blip r:embed="rId2"/>
          <a:stretch>
            <a:fillRect/>
          </a:stretch>
        </p:blipFill>
        <p:spPr>
          <a:xfrm>
            <a:off x="475988" y="831657"/>
            <a:ext cx="8379914" cy="4316540"/>
          </a:xfrm>
          <a:prstGeom prst="rect">
            <a:avLst/>
          </a:prstGeom>
          <a:ln w="19050">
            <a:solidFill>
              <a:schemeClr val="accent2">
                <a:lumMod val="75000"/>
              </a:schemeClr>
            </a:solidFill>
          </a:ln>
        </p:spPr>
      </p:pic>
      <p:sp>
        <p:nvSpPr>
          <p:cNvPr id="6" name="TextBox 5">
            <a:extLst>
              <a:ext uri="{FF2B5EF4-FFF2-40B4-BE49-F238E27FC236}">
                <a16:creationId xmlns:a16="http://schemas.microsoft.com/office/drawing/2014/main" id="{38A797C7-C6F9-47D6-8222-EB18F7BA87F0}"/>
              </a:ext>
            </a:extLst>
          </p:cNvPr>
          <p:cNvSpPr txBox="1"/>
          <p:nvPr/>
        </p:nvSpPr>
        <p:spPr>
          <a:xfrm>
            <a:off x="475987" y="5320244"/>
            <a:ext cx="11273427" cy="1200329"/>
          </a:xfrm>
          <a:prstGeom prst="rect">
            <a:avLst/>
          </a:prstGeom>
          <a:noFill/>
        </p:spPr>
        <p:txBody>
          <a:bodyPr wrap="square" rtlCol="0">
            <a:spAutoFit/>
          </a:bodyPr>
          <a:lstStyle/>
          <a:p>
            <a:r>
              <a:rPr lang="en-US" sz="2400" b="1" i="1" dirty="0">
                <a:solidFill>
                  <a:schemeClr val="bg1"/>
                </a:solidFill>
              </a:rPr>
              <a:t>Recommendation to BU:	The purchase pattern seems to be pointing at an inclined sales during the weekends for top 5 customers, more or less solidifying our finding on Q1. Hence rolling out a discount campaign on a weekend in general makes sense.</a:t>
            </a:r>
          </a:p>
        </p:txBody>
      </p:sp>
    </p:spTree>
    <p:extLst>
      <p:ext uri="{BB962C8B-B14F-4D97-AF65-F5344CB8AC3E}">
        <p14:creationId xmlns:p14="http://schemas.microsoft.com/office/powerpoint/2010/main" val="26787225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40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88B917-F234-47AC-9D9A-2C53974FA344}"/>
              </a:ext>
            </a:extLst>
          </p:cNvPr>
          <p:cNvSpPr txBox="1"/>
          <p:nvPr/>
        </p:nvSpPr>
        <p:spPr>
          <a:xfrm>
            <a:off x="360645" y="299571"/>
            <a:ext cx="11470710" cy="769441"/>
          </a:xfrm>
          <a:prstGeom prst="rect">
            <a:avLst/>
          </a:prstGeom>
          <a:noFill/>
        </p:spPr>
        <p:txBody>
          <a:bodyPr wrap="square">
            <a:spAutoFit/>
          </a:bodyPr>
          <a:lstStyle/>
          <a:p>
            <a:r>
              <a:rPr lang="en-US" sz="2200" b="1" dirty="0">
                <a:solidFill>
                  <a:schemeClr val="bg1"/>
                </a:solidFill>
              </a:rPr>
              <a:t>Q5.	Derive a query to compare M-O-M sales and also compare sales for the first 15 days (from 1st to 15th) to last 15 days (from 16th to EOM) for each month </a:t>
            </a:r>
          </a:p>
        </p:txBody>
      </p:sp>
      <p:pic>
        <p:nvPicPr>
          <p:cNvPr id="4" name="Picture 3">
            <a:extLst>
              <a:ext uri="{FF2B5EF4-FFF2-40B4-BE49-F238E27FC236}">
                <a16:creationId xmlns:a16="http://schemas.microsoft.com/office/drawing/2014/main" id="{5E60C059-7550-4AEC-B28F-7F444316E7B4}"/>
              </a:ext>
            </a:extLst>
          </p:cNvPr>
          <p:cNvPicPr>
            <a:picLocks noChangeAspect="1"/>
          </p:cNvPicPr>
          <p:nvPr/>
        </p:nvPicPr>
        <p:blipFill>
          <a:blip r:embed="rId2"/>
          <a:stretch>
            <a:fillRect/>
          </a:stretch>
        </p:blipFill>
        <p:spPr>
          <a:xfrm>
            <a:off x="187417" y="1615858"/>
            <a:ext cx="11817166" cy="4734838"/>
          </a:xfrm>
          <a:prstGeom prst="rect">
            <a:avLst/>
          </a:prstGeom>
          <a:ln w="19050">
            <a:solidFill>
              <a:schemeClr val="accent2">
                <a:lumMod val="75000"/>
              </a:schemeClr>
            </a:solidFill>
          </a:ln>
        </p:spPr>
      </p:pic>
    </p:spTree>
    <p:extLst>
      <p:ext uri="{BB962C8B-B14F-4D97-AF65-F5344CB8AC3E}">
        <p14:creationId xmlns:p14="http://schemas.microsoft.com/office/powerpoint/2010/main" val="16883134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40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FFBDB7-497A-4C38-9869-C22762826C71}"/>
              </a:ext>
            </a:extLst>
          </p:cNvPr>
          <p:cNvSpPr txBox="1"/>
          <p:nvPr/>
        </p:nvSpPr>
        <p:spPr>
          <a:xfrm>
            <a:off x="475988" y="228723"/>
            <a:ext cx="2555310" cy="430887"/>
          </a:xfrm>
          <a:prstGeom prst="rect">
            <a:avLst/>
          </a:prstGeom>
          <a:noFill/>
        </p:spPr>
        <p:txBody>
          <a:bodyPr wrap="square" rtlCol="0">
            <a:spAutoFit/>
          </a:bodyPr>
          <a:lstStyle/>
          <a:p>
            <a:r>
              <a:rPr lang="en-US" sz="2200" b="1" dirty="0">
                <a:solidFill>
                  <a:schemeClr val="bg1"/>
                </a:solidFill>
              </a:rPr>
              <a:t>Query’s Result set</a:t>
            </a:r>
            <a:endParaRPr lang="en-IN" sz="2200" b="1" dirty="0">
              <a:solidFill>
                <a:schemeClr val="bg1"/>
              </a:solidFill>
            </a:endParaRPr>
          </a:p>
        </p:txBody>
      </p:sp>
      <p:pic>
        <p:nvPicPr>
          <p:cNvPr id="4" name="Picture 3">
            <a:extLst>
              <a:ext uri="{FF2B5EF4-FFF2-40B4-BE49-F238E27FC236}">
                <a16:creationId xmlns:a16="http://schemas.microsoft.com/office/drawing/2014/main" id="{4FD65535-9FC5-41F2-8384-887FB39071C8}"/>
              </a:ext>
            </a:extLst>
          </p:cNvPr>
          <p:cNvPicPr>
            <a:picLocks noChangeAspect="1"/>
          </p:cNvPicPr>
          <p:nvPr/>
        </p:nvPicPr>
        <p:blipFill>
          <a:blip r:embed="rId2"/>
          <a:stretch>
            <a:fillRect/>
          </a:stretch>
        </p:blipFill>
        <p:spPr>
          <a:xfrm>
            <a:off x="240998" y="920849"/>
            <a:ext cx="11710004" cy="2248236"/>
          </a:xfrm>
          <a:prstGeom prst="rect">
            <a:avLst/>
          </a:prstGeom>
          <a:ln w="19050">
            <a:solidFill>
              <a:schemeClr val="accent2">
                <a:lumMod val="75000"/>
              </a:schemeClr>
            </a:solidFill>
          </a:ln>
        </p:spPr>
      </p:pic>
      <p:sp>
        <p:nvSpPr>
          <p:cNvPr id="5" name="TextBox 4">
            <a:extLst>
              <a:ext uri="{FF2B5EF4-FFF2-40B4-BE49-F238E27FC236}">
                <a16:creationId xmlns:a16="http://schemas.microsoft.com/office/drawing/2014/main" id="{A119089A-F141-4601-8881-325FE8A1BCB3}"/>
              </a:ext>
            </a:extLst>
          </p:cNvPr>
          <p:cNvSpPr txBox="1"/>
          <p:nvPr/>
        </p:nvSpPr>
        <p:spPr>
          <a:xfrm>
            <a:off x="240998" y="3510420"/>
            <a:ext cx="11273427" cy="3046988"/>
          </a:xfrm>
          <a:prstGeom prst="rect">
            <a:avLst/>
          </a:prstGeom>
          <a:noFill/>
        </p:spPr>
        <p:txBody>
          <a:bodyPr wrap="square" rtlCol="0">
            <a:spAutoFit/>
          </a:bodyPr>
          <a:lstStyle/>
          <a:p>
            <a:r>
              <a:rPr lang="en-US" sz="2400" b="1" i="1" dirty="0">
                <a:solidFill>
                  <a:schemeClr val="bg1"/>
                </a:solidFill>
              </a:rPr>
              <a:t>Recommendation to BU:	</a:t>
            </a:r>
          </a:p>
          <a:p>
            <a:r>
              <a:rPr lang="en-US" sz="2400" b="1" i="1" dirty="0">
                <a:solidFill>
                  <a:schemeClr val="bg1"/>
                </a:solidFill>
              </a:rPr>
              <a:t>Observation:	The sales after January has dropped by 18.5% and has increased slightly in subsequent months, tracking of further months is required to know any seasonality on this.</a:t>
            </a:r>
          </a:p>
          <a:p>
            <a:endParaRPr lang="en-US" sz="2400" b="1" i="1" dirty="0">
              <a:solidFill>
                <a:schemeClr val="bg1"/>
              </a:solidFill>
            </a:endParaRPr>
          </a:p>
          <a:p>
            <a:r>
              <a:rPr lang="en-US" sz="2400" b="1" i="1" dirty="0">
                <a:solidFill>
                  <a:schemeClr val="bg1"/>
                </a:solidFill>
              </a:rPr>
              <a:t>Interestingly, the average fortnight sales for the last 15 days of the month seems to be more compared to first 15 days, this may need more probing as what might be the factors to it, before any conclusions can be made.</a:t>
            </a:r>
          </a:p>
        </p:txBody>
      </p:sp>
    </p:spTree>
    <p:extLst>
      <p:ext uri="{BB962C8B-B14F-4D97-AF65-F5344CB8AC3E}">
        <p14:creationId xmlns:p14="http://schemas.microsoft.com/office/powerpoint/2010/main" val="32111177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40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B01414-C2B3-4553-8E01-2F2E31660FDC}"/>
              </a:ext>
            </a:extLst>
          </p:cNvPr>
          <p:cNvSpPr txBox="1"/>
          <p:nvPr/>
        </p:nvSpPr>
        <p:spPr>
          <a:xfrm>
            <a:off x="425883" y="428177"/>
            <a:ext cx="10546915" cy="6001643"/>
          </a:xfrm>
          <a:prstGeom prst="rect">
            <a:avLst/>
          </a:prstGeom>
          <a:noFill/>
        </p:spPr>
        <p:txBody>
          <a:bodyPr wrap="square" rtlCol="0">
            <a:spAutoFit/>
          </a:bodyPr>
          <a:lstStyle/>
          <a:p>
            <a:r>
              <a:rPr lang="en-US" sz="3200" b="1" dirty="0">
                <a:solidFill>
                  <a:schemeClr val="bg1"/>
                </a:solidFill>
              </a:rPr>
              <a:t>It’s now the closure of business hours, thank for your time in looking into my business 😉</a:t>
            </a:r>
          </a:p>
          <a:p>
            <a:endParaRPr lang="en-US" sz="3200" b="1" dirty="0">
              <a:solidFill>
                <a:schemeClr val="bg1"/>
              </a:solidFill>
            </a:endParaRPr>
          </a:p>
          <a:p>
            <a:endParaRPr lang="en-US" sz="3200" b="1" dirty="0">
              <a:solidFill>
                <a:schemeClr val="bg1"/>
              </a:solidFill>
            </a:endParaRPr>
          </a:p>
          <a:p>
            <a:endParaRPr lang="en-US" sz="3200" b="1" dirty="0">
              <a:solidFill>
                <a:schemeClr val="bg1"/>
              </a:solidFill>
            </a:endParaRPr>
          </a:p>
          <a:p>
            <a:endParaRPr lang="en-US" sz="3200" b="1" dirty="0">
              <a:solidFill>
                <a:schemeClr val="bg1"/>
              </a:solidFill>
            </a:endParaRPr>
          </a:p>
          <a:p>
            <a:endParaRPr lang="en-US" sz="3200" b="1" dirty="0">
              <a:solidFill>
                <a:schemeClr val="bg1"/>
              </a:solidFill>
            </a:endParaRPr>
          </a:p>
          <a:p>
            <a:endParaRPr lang="en-US" sz="3200" b="1" dirty="0">
              <a:solidFill>
                <a:schemeClr val="bg1"/>
              </a:solidFill>
            </a:endParaRPr>
          </a:p>
          <a:p>
            <a:endParaRPr lang="en-US" sz="3200" b="1" dirty="0">
              <a:solidFill>
                <a:schemeClr val="bg1"/>
              </a:solidFill>
            </a:endParaRPr>
          </a:p>
          <a:p>
            <a:endParaRPr lang="en-US" sz="3200" b="1" dirty="0">
              <a:solidFill>
                <a:schemeClr val="bg1"/>
              </a:solidFill>
            </a:endParaRPr>
          </a:p>
          <a:p>
            <a:r>
              <a:rPr lang="en-US" sz="3200" b="1" dirty="0">
                <a:solidFill>
                  <a:schemeClr val="bg1"/>
                </a:solidFill>
              </a:rPr>
              <a:t>As a token of my gratitude, feel free to utilize this </a:t>
            </a:r>
            <a:r>
              <a:rPr lang="en-US" sz="3200" b="1" dirty="0" err="1">
                <a:solidFill>
                  <a:schemeClr val="bg1"/>
                </a:solidFill>
              </a:rPr>
              <a:t>PPt</a:t>
            </a:r>
            <a:r>
              <a:rPr lang="en-US" sz="3200" b="1" dirty="0">
                <a:solidFill>
                  <a:schemeClr val="bg1"/>
                </a:solidFill>
              </a:rPr>
              <a:t> and query files into your portfolio. Link is in the post.</a:t>
            </a:r>
            <a:endParaRPr lang="en-IN" sz="3200" b="1" dirty="0">
              <a:solidFill>
                <a:schemeClr val="bg1"/>
              </a:solidFill>
            </a:endParaRPr>
          </a:p>
        </p:txBody>
      </p:sp>
      <p:pic>
        <p:nvPicPr>
          <p:cNvPr id="4" name="Picture 3">
            <a:extLst>
              <a:ext uri="{FF2B5EF4-FFF2-40B4-BE49-F238E27FC236}">
                <a16:creationId xmlns:a16="http://schemas.microsoft.com/office/drawing/2014/main" id="{293C3E85-29CE-4862-B7FE-17BD2878395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69000"/>
                    </a14:imgEffect>
                    <a14:imgEffect>
                      <a14:brightnessContrast bright="16000" contrast="4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1094" t="12231" r="490" b="8239"/>
          <a:stretch/>
        </p:blipFill>
        <p:spPr>
          <a:xfrm>
            <a:off x="1653434" y="1587673"/>
            <a:ext cx="8091814" cy="3682653"/>
          </a:xfrm>
          <a:prstGeom prst="rect">
            <a:avLst/>
          </a:prstGeom>
        </p:spPr>
      </p:pic>
    </p:spTree>
    <p:extLst>
      <p:ext uri="{BB962C8B-B14F-4D97-AF65-F5344CB8AC3E}">
        <p14:creationId xmlns:p14="http://schemas.microsoft.com/office/powerpoint/2010/main" val="9435023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FDB4E7-708C-416A-A3C2-822BF2821477}"/>
              </a:ext>
            </a:extLst>
          </p:cNvPr>
          <p:cNvSpPr txBox="1"/>
          <p:nvPr/>
        </p:nvSpPr>
        <p:spPr>
          <a:xfrm>
            <a:off x="501041" y="288099"/>
            <a:ext cx="4371584" cy="523220"/>
          </a:xfrm>
          <a:prstGeom prst="rect">
            <a:avLst/>
          </a:prstGeom>
          <a:noFill/>
        </p:spPr>
        <p:txBody>
          <a:bodyPr wrap="square" rtlCol="0">
            <a:spAutoFit/>
          </a:bodyPr>
          <a:lstStyle/>
          <a:p>
            <a:r>
              <a:rPr lang="en-US" sz="2800" b="1" dirty="0">
                <a:solidFill>
                  <a:schemeClr val="bg1"/>
                </a:solidFill>
              </a:rPr>
              <a:t>A quick look at the dataset</a:t>
            </a:r>
            <a:endParaRPr lang="en-IN" sz="2800" b="1" dirty="0">
              <a:solidFill>
                <a:schemeClr val="bg1"/>
              </a:solidFill>
            </a:endParaRPr>
          </a:p>
        </p:txBody>
      </p:sp>
      <p:pic>
        <p:nvPicPr>
          <p:cNvPr id="4" name="Picture 3">
            <a:extLst>
              <a:ext uri="{FF2B5EF4-FFF2-40B4-BE49-F238E27FC236}">
                <a16:creationId xmlns:a16="http://schemas.microsoft.com/office/drawing/2014/main" id="{ED1B598C-5925-49B6-B36F-08601E8E95DC}"/>
              </a:ext>
            </a:extLst>
          </p:cNvPr>
          <p:cNvPicPr>
            <a:picLocks noChangeAspect="1"/>
          </p:cNvPicPr>
          <p:nvPr/>
        </p:nvPicPr>
        <p:blipFill rotWithShape="1">
          <a:blip r:embed="rId2"/>
          <a:srcRect r="327" b="4914"/>
          <a:stretch/>
        </p:blipFill>
        <p:spPr>
          <a:xfrm>
            <a:off x="501040" y="1090433"/>
            <a:ext cx="7746009" cy="5479468"/>
          </a:xfrm>
          <a:prstGeom prst="rect">
            <a:avLst/>
          </a:prstGeom>
          <a:ln w="38100">
            <a:solidFill>
              <a:srgbClr val="002060"/>
            </a:solidFill>
          </a:ln>
        </p:spPr>
      </p:pic>
      <p:pic>
        <p:nvPicPr>
          <p:cNvPr id="6" name="Picture 5">
            <a:extLst>
              <a:ext uri="{FF2B5EF4-FFF2-40B4-BE49-F238E27FC236}">
                <a16:creationId xmlns:a16="http://schemas.microsoft.com/office/drawing/2014/main" id="{147FD0DB-CE3C-4B55-A580-4C0A5B967933}"/>
              </a:ext>
            </a:extLst>
          </p:cNvPr>
          <p:cNvPicPr>
            <a:picLocks noChangeAspect="1"/>
          </p:cNvPicPr>
          <p:nvPr/>
        </p:nvPicPr>
        <p:blipFill>
          <a:blip r:embed="rId3"/>
          <a:stretch>
            <a:fillRect/>
          </a:stretch>
        </p:blipFill>
        <p:spPr>
          <a:xfrm>
            <a:off x="8602695" y="3003713"/>
            <a:ext cx="2953162" cy="2629267"/>
          </a:xfrm>
          <a:prstGeom prst="rect">
            <a:avLst/>
          </a:prstGeom>
          <a:ln w="38100">
            <a:solidFill>
              <a:srgbClr val="002060"/>
            </a:solidFill>
          </a:ln>
        </p:spPr>
      </p:pic>
      <p:sp>
        <p:nvSpPr>
          <p:cNvPr id="7" name="TextBox 6">
            <a:extLst>
              <a:ext uri="{FF2B5EF4-FFF2-40B4-BE49-F238E27FC236}">
                <a16:creationId xmlns:a16="http://schemas.microsoft.com/office/drawing/2014/main" id="{97680BE9-3BCB-42AC-8125-93D5A382D3F7}"/>
              </a:ext>
            </a:extLst>
          </p:cNvPr>
          <p:cNvSpPr txBox="1"/>
          <p:nvPr/>
        </p:nvSpPr>
        <p:spPr>
          <a:xfrm>
            <a:off x="8498311" y="1668065"/>
            <a:ext cx="3192648" cy="954107"/>
          </a:xfrm>
          <a:prstGeom prst="rect">
            <a:avLst/>
          </a:prstGeom>
          <a:noFill/>
        </p:spPr>
        <p:txBody>
          <a:bodyPr wrap="square" rtlCol="0">
            <a:spAutoFit/>
          </a:bodyPr>
          <a:lstStyle/>
          <a:p>
            <a:pPr algn="ctr"/>
            <a:r>
              <a:rPr lang="en-US" sz="2800" b="1" dirty="0">
                <a:solidFill>
                  <a:schemeClr val="bg1"/>
                </a:solidFill>
              </a:rPr>
              <a:t>Table Schema &amp; Columns Cardinality</a:t>
            </a:r>
            <a:endParaRPr lang="en-IN" sz="2800" b="1" dirty="0">
              <a:solidFill>
                <a:schemeClr val="bg1"/>
              </a:solidFill>
            </a:endParaRPr>
          </a:p>
        </p:txBody>
      </p:sp>
    </p:spTree>
    <p:extLst>
      <p:ext uri="{BB962C8B-B14F-4D97-AF65-F5344CB8AC3E}">
        <p14:creationId xmlns:p14="http://schemas.microsoft.com/office/powerpoint/2010/main" val="7304052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40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C14700-3088-47AB-944E-6359102C97E5}"/>
              </a:ext>
            </a:extLst>
          </p:cNvPr>
          <p:cNvSpPr txBox="1"/>
          <p:nvPr/>
        </p:nvSpPr>
        <p:spPr>
          <a:xfrm>
            <a:off x="360645" y="299571"/>
            <a:ext cx="11470710" cy="1785104"/>
          </a:xfrm>
          <a:prstGeom prst="rect">
            <a:avLst/>
          </a:prstGeom>
          <a:noFill/>
        </p:spPr>
        <p:txBody>
          <a:bodyPr wrap="square">
            <a:spAutoFit/>
          </a:bodyPr>
          <a:lstStyle/>
          <a:p>
            <a:r>
              <a:rPr lang="en-US" sz="2200" b="1" dirty="0">
                <a:solidFill>
                  <a:schemeClr val="bg1"/>
                </a:solidFill>
              </a:rPr>
              <a:t>Q1.	When is the sales the most, i.e. is on weekdays or weekends? Also, compare weekday sales to weekend sales for each week of the month.</a:t>
            </a:r>
          </a:p>
          <a:p>
            <a:endParaRPr lang="en-IN" sz="2200" b="1" dirty="0">
              <a:solidFill>
                <a:schemeClr val="bg1"/>
              </a:solidFill>
            </a:endParaRPr>
          </a:p>
          <a:p>
            <a:r>
              <a:rPr lang="en-US" sz="2200" b="1" dirty="0">
                <a:solidFill>
                  <a:schemeClr val="bg1"/>
                </a:solidFill>
              </a:rPr>
              <a:t>Business would like to consider Friday, Saturday and Sunday as weekends and rest of the days as weekdays</a:t>
            </a:r>
            <a:endParaRPr lang="en-IN" sz="2200" b="1" dirty="0">
              <a:solidFill>
                <a:schemeClr val="bg1"/>
              </a:solidFill>
            </a:endParaRPr>
          </a:p>
        </p:txBody>
      </p:sp>
      <p:pic>
        <p:nvPicPr>
          <p:cNvPr id="7" name="Picture 6">
            <a:extLst>
              <a:ext uri="{FF2B5EF4-FFF2-40B4-BE49-F238E27FC236}">
                <a16:creationId xmlns:a16="http://schemas.microsoft.com/office/drawing/2014/main" id="{AC2C00F7-7D82-43D8-85BE-B34057725707}"/>
              </a:ext>
            </a:extLst>
          </p:cNvPr>
          <p:cNvPicPr>
            <a:picLocks noChangeAspect="1"/>
          </p:cNvPicPr>
          <p:nvPr/>
        </p:nvPicPr>
        <p:blipFill>
          <a:blip r:embed="rId2"/>
          <a:stretch>
            <a:fillRect/>
          </a:stretch>
        </p:blipFill>
        <p:spPr>
          <a:xfrm>
            <a:off x="554537" y="2260019"/>
            <a:ext cx="11082925" cy="4298410"/>
          </a:xfrm>
          <a:prstGeom prst="rect">
            <a:avLst/>
          </a:prstGeom>
          <a:ln w="19050">
            <a:solidFill>
              <a:schemeClr val="accent2">
                <a:lumMod val="75000"/>
              </a:schemeClr>
            </a:solidFill>
          </a:ln>
        </p:spPr>
      </p:pic>
    </p:spTree>
    <p:extLst>
      <p:ext uri="{BB962C8B-B14F-4D97-AF65-F5344CB8AC3E}">
        <p14:creationId xmlns:p14="http://schemas.microsoft.com/office/powerpoint/2010/main" val="26358211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40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A59E21-5037-4814-A71D-AC9E86A44F8A}"/>
              </a:ext>
            </a:extLst>
          </p:cNvPr>
          <p:cNvPicPr>
            <a:picLocks noChangeAspect="1"/>
          </p:cNvPicPr>
          <p:nvPr/>
        </p:nvPicPr>
        <p:blipFill>
          <a:blip r:embed="rId2"/>
          <a:stretch>
            <a:fillRect/>
          </a:stretch>
        </p:blipFill>
        <p:spPr>
          <a:xfrm>
            <a:off x="475988" y="789140"/>
            <a:ext cx="11123113" cy="4484319"/>
          </a:xfrm>
          <a:prstGeom prst="rect">
            <a:avLst/>
          </a:prstGeom>
          <a:ln w="19050">
            <a:solidFill>
              <a:schemeClr val="accent2">
                <a:lumMod val="75000"/>
              </a:schemeClr>
            </a:solidFill>
          </a:ln>
        </p:spPr>
      </p:pic>
      <p:sp>
        <p:nvSpPr>
          <p:cNvPr id="8" name="TextBox 7">
            <a:extLst>
              <a:ext uri="{FF2B5EF4-FFF2-40B4-BE49-F238E27FC236}">
                <a16:creationId xmlns:a16="http://schemas.microsoft.com/office/drawing/2014/main" id="{E6D53A59-6DD2-49B1-895E-584A34976C9A}"/>
              </a:ext>
            </a:extLst>
          </p:cNvPr>
          <p:cNvSpPr txBox="1"/>
          <p:nvPr/>
        </p:nvSpPr>
        <p:spPr>
          <a:xfrm>
            <a:off x="475988" y="228723"/>
            <a:ext cx="2555310" cy="430887"/>
          </a:xfrm>
          <a:prstGeom prst="rect">
            <a:avLst/>
          </a:prstGeom>
          <a:noFill/>
        </p:spPr>
        <p:txBody>
          <a:bodyPr wrap="square" rtlCol="0">
            <a:spAutoFit/>
          </a:bodyPr>
          <a:lstStyle/>
          <a:p>
            <a:r>
              <a:rPr lang="en-US" sz="2200" b="1" dirty="0">
                <a:solidFill>
                  <a:schemeClr val="bg1"/>
                </a:solidFill>
              </a:rPr>
              <a:t>Query’s Result set</a:t>
            </a:r>
            <a:endParaRPr lang="en-IN" sz="2200" b="1" dirty="0">
              <a:solidFill>
                <a:schemeClr val="bg1"/>
              </a:solidFill>
            </a:endParaRPr>
          </a:p>
        </p:txBody>
      </p:sp>
      <p:sp>
        <p:nvSpPr>
          <p:cNvPr id="9" name="TextBox 8">
            <a:extLst>
              <a:ext uri="{FF2B5EF4-FFF2-40B4-BE49-F238E27FC236}">
                <a16:creationId xmlns:a16="http://schemas.microsoft.com/office/drawing/2014/main" id="{B3C47FE5-D3BF-41E5-BB4D-B7A9070886EB}"/>
              </a:ext>
            </a:extLst>
          </p:cNvPr>
          <p:cNvSpPr txBox="1"/>
          <p:nvPr/>
        </p:nvSpPr>
        <p:spPr>
          <a:xfrm>
            <a:off x="475988" y="5428948"/>
            <a:ext cx="11488455" cy="1200329"/>
          </a:xfrm>
          <a:prstGeom prst="rect">
            <a:avLst/>
          </a:prstGeom>
          <a:noFill/>
        </p:spPr>
        <p:txBody>
          <a:bodyPr wrap="square" rtlCol="0">
            <a:spAutoFit/>
          </a:bodyPr>
          <a:lstStyle/>
          <a:p>
            <a:r>
              <a:rPr lang="en-US" sz="2400" b="1" i="1" dirty="0">
                <a:solidFill>
                  <a:schemeClr val="bg1"/>
                </a:solidFill>
              </a:rPr>
              <a:t>Recommendation to BU:     Weekend sales in general is significantly more compared to weekday sales, BU can think of offering some discount on weekend sales to capitalize more on this.</a:t>
            </a:r>
          </a:p>
        </p:txBody>
      </p:sp>
    </p:spTree>
    <p:extLst>
      <p:ext uri="{BB962C8B-B14F-4D97-AF65-F5344CB8AC3E}">
        <p14:creationId xmlns:p14="http://schemas.microsoft.com/office/powerpoint/2010/main" val="9103301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40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127C12-D3F9-44BC-AE08-0DDFD2C0F815}"/>
              </a:ext>
            </a:extLst>
          </p:cNvPr>
          <p:cNvSpPr txBox="1"/>
          <p:nvPr/>
        </p:nvSpPr>
        <p:spPr>
          <a:xfrm>
            <a:off x="360645" y="299571"/>
            <a:ext cx="11470710" cy="430887"/>
          </a:xfrm>
          <a:prstGeom prst="rect">
            <a:avLst/>
          </a:prstGeom>
          <a:noFill/>
        </p:spPr>
        <p:txBody>
          <a:bodyPr wrap="square">
            <a:spAutoFit/>
          </a:bodyPr>
          <a:lstStyle/>
          <a:p>
            <a:r>
              <a:rPr lang="en-US" sz="2200" b="1" dirty="0">
                <a:solidFill>
                  <a:schemeClr val="bg1"/>
                </a:solidFill>
              </a:rPr>
              <a:t>Q2.	Identify the top 5 customers for each month who have brought most sales to the store</a:t>
            </a:r>
          </a:p>
        </p:txBody>
      </p:sp>
      <p:pic>
        <p:nvPicPr>
          <p:cNvPr id="7" name="Picture 6">
            <a:extLst>
              <a:ext uri="{FF2B5EF4-FFF2-40B4-BE49-F238E27FC236}">
                <a16:creationId xmlns:a16="http://schemas.microsoft.com/office/drawing/2014/main" id="{7B4B6C2B-7A56-439A-BE06-301B6BEBB46C}"/>
              </a:ext>
            </a:extLst>
          </p:cNvPr>
          <p:cNvPicPr>
            <a:picLocks noChangeAspect="1"/>
          </p:cNvPicPr>
          <p:nvPr/>
        </p:nvPicPr>
        <p:blipFill>
          <a:blip r:embed="rId2"/>
          <a:stretch>
            <a:fillRect/>
          </a:stretch>
        </p:blipFill>
        <p:spPr>
          <a:xfrm>
            <a:off x="474259" y="1506045"/>
            <a:ext cx="11243482" cy="4799549"/>
          </a:xfrm>
          <a:prstGeom prst="rect">
            <a:avLst/>
          </a:prstGeom>
          <a:ln w="19050">
            <a:solidFill>
              <a:schemeClr val="accent2">
                <a:lumMod val="75000"/>
              </a:schemeClr>
            </a:solidFill>
          </a:ln>
        </p:spPr>
      </p:pic>
    </p:spTree>
    <p:extLst>
      <p:ext uri="{BB962C8B-B14F-4D97-AF65-F5344CB8AC3E}">
        <p14:creationId xmlns:p14="http://schemas.microsoft.com/office/powerpoint/2010/main" val="33389952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40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218DD6-6D01-43B0-8E51-5F5A7597D610}"/>
              </a:ext>
            </a:extLst>
          </p:cNvPr>
          <p:cNvSpPr txBox="1"/>
          <p:nvPr/>
        </p:nvSpPr>
        <p:spPr>
          <a:xfrm>
            <a:off x="475988" y="228723"/>
            <a:ext cx="2555310" cy="430887"/>
          </a:xfrm>
          <a:prstGeom prst="rect">
            <a:avLst/>
          </a:prstGeom>
          <a:noFill/>
        </p:spPr>
        <p:txBody>
          <a:bodyPr wrap="square" rtlCol="0">
            <a:spAutoFit/>
          </a:bodyPr>
          <a:lstStyle/>
          <a:p>
            <a:r>
              <a:rPr lang="en-US" sz="2200" b="1" dirty="0">
                <a:solidFill>
                  <a:schemeClr val="bg1"/>
                </a:solidFill>
              </a:rPr>
              <a:t>Query’s Result set</a:t>
            </a:r>
            <a:endParaRPr lang="en-IN" sz="2200" b="1" dirty="0">
              <a:solidFill>
                <a:schemeClr val="bg1"/>
              </a:solidFill>
            </a:endParaRPr>
          </a:p>
        </p:txBody>
      </p:sp>
      <p:pic>
        <p:nvPicPr>
          <p:cNvPr id="4" name="Picture 3">
            <a:extLst>
              <a:ext uri="{FF2B5EF4-FFF2-40B4-BE49-F238E27FC236}">
                <a16:creationId xmlns:a16="http://schemas.microsoft.com/office/drawing/2014/main" id="{283878E4-7AC9-448F-91B8-5890E0E37F18}"/>
              </a:ext>
            </a:extLst>
          </p:cNvPr>
          <p:cNvPicPr>
            <a:picLocks noChangeAspect="1"/>
          </p:cNvPicPr>
          <p:nvPr/>
        </p:nvPicPr>
        <p:blipFill>
          <a:blip r:embed="rId2"/>
          <a:stretch>
            <a:fillRect/>
          </a:stretch>
        </p:blipFill>
        <p:spPr>
          <a:xfrm>
            <a:off x="475988" y="928986"/>
            <a:ext cx="5824712" cy="5700291"/>
          </a:xfrm>
          <a:prstGeom prst="rect">
            <a:avLst/>
          </a:prstGeom>
          <a:ln w="19050">
            <a:solidFill>
              <a:schemeClr val="accent2">
                <a:lumMod val="75000"/>
              </a:schemeClr>
            </a:solidFill>
          </a:ln>
        </p:spPr>
      </p:pic>
      <p:sp>
        <p:nvSpPr>
          <p:cNvPr id="6" name="TextBox 5">
            <a:extLst>
              <a:ext uri="{FF2B5EF4-FFF2-40B4-BE49-F238E27FC236}">
                <a16:creationId xmlns:a16="http://schemas.microsoft.com/office/drawing/2014/main" id="{97F724E5-3F66-4C17-96EA-AF45CF132E52}"/>
              </a:ext>
            </a:extLst>
          </p:cNvPr>
          <p:cNvSpPr txBox="1"/>
          <p:nvPr/>
        </p:nvSpPr>
        <p:spPr>
          <a:xfrm>
            <a:off x="6626268" y="659610"/>
            <a:ext cx="5089744" cy="4893647"/>
          </a:xfrm>
          <a:prstGeom prst="rect">
            <a:avLst/>
          </a:prstGeom>
          <a:noFill/>
        </p:spPr>
        <p:txBody>
          <a:bodyPr wrap="square" rtlCol="0">
            <a:spAutoFit/>
          </a:bodyPr>
          <a:lstStyle/>
          <a:p>
            <a:r>
              <a:rPr lang="en-US" sz="2400" b="1" i="1" dirty="0">
                <a:solidFill>
                  <a:schemeClr val="bg1"/>
                </a:solidFill>
              </a:rPr>
              <a:t>Recommendation to BU:</a:t>
            </a:r>
          </a:p>
          <a:p>
            <a:endParaRPr lang="en-US" sz="2400" b="1" i="1" dirty="0">
              <a:solidFill>
                <a:schemeClr val="bg1"/>
              </a:solidFill>
            </a:endParaRPr>
          </a:p>
          <a:p>
            <a:r>
              <a:rPr lang="en-US" sz="2400" b="1" i="1" dirty="0">
                <a:solidFill>
                  <a:schemeClr val="bg1"/>
                </a:solidFill>
              </a:rPr>
              <a:t>	Customers with </a:t>
            </a:r>
            <a:r>
              <a:rPr lang="en-US" sz="2400" b="1" i="1" dirty="0" err="1">
                <a:solidFill>
                  <a:schemeClr val="bg1"/>
                </a:solidFill>
              </a:rPr>
              <a:t>CustomerID</a:t>
            </a:r>
            <a:endParaRPr lang="en-US" sz="2400" b="1" i="1" dirty="0">
              <a:solidFill>
                <a:schemeClr val="bg1"/>
              </a:solidFill>
            </a:endParaRPr>
          </a:p>
          <a:p>
            <a:r>
              <a:rPr lang="en-US" sz="2400" b="1" i="1" dirty="0">
                <a:solidFill>
                  <a:schemeClr val="bg1"/>
                </a:solidFill>
              </a:rPr>
              <a:t>1, 8, 10 have been consistently purchasing from the store and are in top customers list from last 2 months also, contributing to a significant margin of monthly sales.</a:t>
            </a:r>
          </a:p>
          <a:p>
            <a:endParaRPr lang="en-US" sz="2400" b="1" i="1" dirty="0">
              <a:solidFill>
                <a:schemeClr val="bg1"/>
              </a:solidFill>
            </a:endParaRPr>
          </a:p>
          <a:p>
            <a:r>
              <a:rPr lang="en-US" sz="2400" b="1" i="1" dirty="0">
                <a:solidFill>
                  <a:schemeClr val="bg1"/>
                </a:solidFill>
              </a:rPr>
              <a:t>These customers can be included for additional discount to capitalize on revenue generation should  BU decide to roll out one.</a:t>
            </a:r>
          </a:p>
        </p:txBody>
      </p:sp>
    </p:spTree>
    <p:extLst>
      <p:ext uri="{BB962C8B-B14F-4D97-AF65-F5344CB8AC3E}">
        <p14:creationId xmlns:p14="http://schemas.microsoft.com/office/powerpoint/2010/main" val="11532646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40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9F3F9C-7BDC-4B44-8E1A-6B52C48D86D0}"/>
              </a:ext>
            </a:extLst>
          </p:cNvPr>
          <p:cNvSpPr txBox="1"/>
          <p:nvPr/>
        </p:nvSpPr>
        <p:spPr>
          <a:xfrm>
            <a:off x="360645" y="299571"/>
            <a:ext cx="11470710" cy="769441"/>
          </a:xfrm>
          <a:prstGeom prst="rect">
            <a:avLst/>
          </a:prstGeom>
          <a:noFill/>
        </p:spPr>
        <p:txBody>
          <a:bodyPr wrap="square">
            <a:spAutoFit/>
          </a:bodyPr>
          <a:lstStyle/>
          <a:p>
            <a:r>
              <a:rPr lang="en-US" sz="2200" b="1" dirty="0">
                <a:solidFill>
                  <a:schemeClr val="bg1"/>
                </a:solidFill>
              </a:rPr>
              <a:t>Q3.	From the previous finding, determine how much to the total sales have the top 5 customers contributed each month?</a:t>
            </a:r>
          </a:p>
        </p:txBody>
      </p:sp>
      <p:pic>
        <p:nvPicPr>
          <p:cNvPr id="4" name="Picture 3">
            <a:extLst>
              <a:ext uri="{FF2B5EF4-FFF2-40B4-BE49-F238E27FC236}">
                <a16:creationId xmlns:a16="http://schemas.microsoft.com/office/drawing/2014/main" id="{EF461267-CEAC-4EF8-A88C-A28832E3C46C}"/>
              </a:ext>
            </a:extLst>
          </p:cNvPr>
          <p:cNvPicPr>
            <a:picLocks noChangeAspect="1"/>
          </p:cNvPicPr>
          <p:nvPr/>
        </p:nvPicPr>
        <p:blipFill>
          <a:blip r:embed="rId2"/>
          <a:stretch>
            <a:fillRect/>
          </a:stretch>
        </p:blipFill>
        <p:spPr>
          <a:xfrm>
            <a:off x="954065" y="1252602"/>
            <a:ext cx="10283869" cy="5305827"/>
          </a:xfrm>
          <a:prstGeom prst="rect">
            <a:avLst/>
          </a:prstGeom>
          <a:ln w="19050">
            <a:solidFill>
              <a:schemeClr val="accent2">
                <a:lumMod val="75000"/>
              </a:schemeClr>
            </a:solidFill>
          </a:ln>
        </p:spPr>
      </p:pic>
    </p:spTree>
    <p:extLst>
      <p:ext uri="{BB962C8B-B14F-4D97-AF65-F5344CB8AC3E}">
        <p14:creationId xmlns:p14="http://schemas.microsoft.com/office/powerpoint/2010/main" val="30489058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40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2B18F6-78C3-487C-927A-F8CE88699A75}"/>
              </a:ext>
            </a:extLst>
          </p:cNvPr>
          <p:cNvPicPr>
            <a:picLocks noChangeAspect="1"/>
          </p:cNvPicPr>
          <p:nvPr/>
        </p:nvPicPr>
        <p:blipFill>
          <a:blip r:embed="rId2"/>
          <a:stretch>
            <a:fillRect/>
          </a:stretch>
        </p:blipFill>
        <p:spPr>
          <a:xfrm>
            <a:off x="475988" y="1143317"/>
            <a:ext cx="5039428" cy="5485960"/>
          </a:xfrm>
          <a:prstGeom prst="rect">
            <a:avLst/>
          </a:prstGeom>
          <a:ln w="19050">
            <a:solidFill>
              <a:schemeClr val="accent2">
                <a:lumMod val="75000"/>
              </a:schemeClr>
            </a:solidFill>
          </a:ln>
        </p:spPr>
      </p:pic>
      <p:sp>
        <p:nvSpPr>
          <p:cNvPr id="4" name="TextBox 3">
            <a:extLst>
              <a:ext uri="{FF2B5EF4-FFF2-40B4-BE49-F238E27FC236}">
                <a16:creationId xmlns:a16="http://schemas.microsoft.com/office/drawing/2014/main" id="{BF91F5F5-25A1-4612-89C4-B7834F6685A8}"/>
              </a:ext>
            </a:extLst>
          </p:cNvPr>
          <p:cNvSpPr txBox="1"/>
          <p:nvPr/>
        </p:nvSpPr>
        <p:spPr>
          <a:xfrm>
            <a:off x="475988" y="228723"/>
            <a:ext cx="2555310" cy="430887"/>
          </a:xfrm>
          <a:prstGeom prst="rect">
            <a:avLst/>
          </a:prstGeom>
          <a:noFill/>
        </p:spPr>
        <p:txBody>
          <a:bodyPr wrap="square" rtlCol="0">
            <a:spAutoFit/>
          </a:bodyPr>
          <a:lstStyle/>
          <a:p>
            <a:r>
              <a:rPr lang="en-US" sz="2200" b="1" dirty="0">
                <a:solidFill>
                  <a:schemeClr val="bg1"/>
                </a:solidFill>
              </a:rPr>
              <a:t>Query’s Result set</a:t>
            </a:r>
            <a:endParaRPr lang="en-IN" sz="2200" b="1" dirty="0">
              <a:solidFill>
                <a:schemeClr val="bg1"/>
              </a:solidFill>
            </a:endParaRPr>
          </a:p>
        </p:txBody>
      </p:sp>
      <p:sp>
        <p:nvSpPr>
          <p:cNvPr id="5" name="TextBox 4">
            <a:extLst>
              <a:ext uri="{FF2B5EF4-FFF2-40B4-BE49-F238E27FC236}">
                <a16:creationId xmlns:a16="http://schemas.microsoft.com/office/drawing/2014/main" id="{ED5FCB72-17B8-4C81-9DEF-DD497CA085E2}"/>
              </a:ext>
            </a:extLst>
          </p:cNvPr>
          <p:cNvSpPr txBox="1"/>
          <p:nvPr/>
        </p:nvSpPr>
        <p:spPr>
          <a:xfrm>
            <a:off x="5949863" y="659610"/>
            <a:ext cx="5766149" cy="3785652"/>
          </a:xfrm>
          <a:prstGeom prst="rect">
            <a:avLst/>
          </a:prstGeom>
          <a:noFill/>
        </p:spPr>
        <p:txBody>
          <a:bodyPr wrap="square" rtlCol="0">
            <a:spAutoFit/>
          </a:bodyPr>
          <a:lstStyle/>
          <a:p>
            <a:r>
              <a:rPr lang="en-US" sz="2400" b="1" i="1" dirty="0">
                <a:solidFill>
                  <a:schemeClr val="bg1"/>
                </a:solidFill>
              </a:rPr>
              <a:t>Recommendation to BU:</a:t>
            </a:r>
          </a:p>
          <a:p>
            <a:endParaRPr lang="en-US" sz="2400" b="1" i="1" dirty="0">
              <a:solidFill>
                <a:schemeClr val="bg1"/>
              </a:solidFill>
            </a:endParaRPr>
          </a:p>
          <a:p>
            <a:r>
              <a:rPr lang="en-US" sz="2400" b="1" i="1" dirty="0">
                <a:solidFill>
                  <a:schemeClr val="bg1"/>
                </a:solidFill>
              </a:rPr>
              <a:t>We can roughly say that top 5 Customers are contributing to 65% to 75% of the total sales monthly.</a:t>
            </a:r>
          </a:p>
          <a:p>
            <a:endParaRPr lang="en-US" sz="2400" b="1" i="1" dirty="0">
              <a:solidFill>
                <a:schemeClr val="bg1"/>
              </a:solidFill>
            </a:endParaRPr>
          </a:p>
          <a:p>
            <a:r>
              <a:rPr lang="en-US" sz="2400" b="1" i="1" dirty="0">
                <a:solidFill>
                  <a:schemeClr val="bg1"/>
                </a:solidFill>
              </a:rPr>
              <a:t>Given the significant share of top 5 customers, a targeted approach can be taken to encourage customers to purchase more.</a:t>
            </a:r>
          </a:p>
        </p:txBody>
      </p:sp>
    </p:spTree>
    <p:extLst>
      <p:ext uri="{BB962C8B-B14F-4D97-AF65-F5344CB8AC3E}">
        <p14:creationId xmlns:p14="http://schemas.microsoft.com/office/powerpoint/2010/main" val="19208620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40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F7A9F9-8033-4D77-9A5A-3C8E33292166}"/>
              </a:ext>
            </a:extLst>
          </p:cNvPr>
          <p:cNvSpPr txBox="1"/>
          <p:nvPr/>
        </p:nvSpPr>
        <p:spPr>
          <a:xfrm>
            <a:off x="360645" y="299571"/>
            <a:ext cx="11470710" cy="1107996"/>
          </a:xfrm>
          <a:prstGeom prst="rect">
            <a:avLst/>
          </a:prstGeom>
          <a:noFill/>
        </p:spPr>
        <p:txBody>
          <a:bodyPr wrap="square">
            <a:spAutoFit/>
          </a:bodyPr>
          <a:lstStyle/>
          <a:p>
            <a:r>
              <a:rPr lang="en-US" sz="2200" b="1" dirty="0">
                <a:solidFill>
                  <a:schemeClr val="bg1"/>
                </a:solidFill>
              </a:rPr>
              <a:t>Q4.	BU wants to know if top 5 customers are making any sort of bulk transactions or if their purchase is evenly spread over a month. Also, how does their purchase compare over a weekend to their weekday purchase?</a:t>
            </a:r>
          </a:p>
        </p:txBody>
      </p:sp>
      <p:pic>
        <p:nvPicPr>
          <p:cNvPr id="4" name="Picture 3">
            <a:extLst>
              <a:ext uri="{FF2B5EF4-FFF2-40B4-BE49-F238E27FC236}">
                <a16:creationId xmlns:a16="http://schemas.microsoft.com/office/drawing/2014/main" id="{090FAB1B-FD8A-4DE6-801C-C74D18E587F1}"/>
              </a:ext>
            </a:extLst>
          </p:cNvPr>
          <p:cNvPicPr>
            <a:picLocks noChangeAspect="1"/>
          </p:cNvPicPr>
          <p:nvPr/>
        </p:nvPicPr>
        <p:blipFill>
          <a:blip r:embed="rId2"/>
          <a:stretch>
            <a:fillRect/>
          </a:stretch>
        </p:blipFill>
        <p:spPr>
          <a:xfrm>
            <a:off x="572021" y="1407567"/>
            <a:ext cx="11047957" cy="5249406"/>
          </a:xfrm>
          <a:prstGeom prst="rect">
            <a:avLst/>
          </a:prstGeom>
          <a:ln w="19050">
            <a:solidFill>
              <a:schemeClr val="accent2">
                <a:lumMod val="75000"/>
              </a:schemeClr>
            </a:solidFill>
          </a:ln>
        </p:spPr>
      </p:pic>
    </p:spTree>
    <p:extLst>
      <p:ext uri="{BB962C8B-B14F-4D97-AF65-F5344CB8AC3E}">
        <p14:creationId xmlns:p14="http://schemas.microsoft.com/office/powerpoint/2010/main" val="27420633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400">
        <p15:prstTrans prst="pageCurlDoubl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524</Words>
  <Application>Microsoft Office PowerPoint</Application>
  <PresentationFormat>Widescreen</PresentationFormat>
  <Paragraphs>42</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Varun</dc:creator>
  <cp:lastModifiedBy>Varun</cp:lastModifiedBy>
  <cp:revision>41</cp:revision>
  <dcterms:created xsi:type="dcterms:W3CDTF">2024-08-07T07:10:33Z</dcterms:created>
  <dcterms:modified xsi:type="dcterms:W3CDTF">2024-08-07T10:59:25Z</dcterms:modified>
</cp:coreProperties>
</file>